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I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2839"/>
    <a:srgbClr val="32D692"/>
    <a:srgbClr val="49DF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92"/>
    <p:restoredTop sz="81643"/>
  </p:normalViewPr>
  <p:slideViewPr>
    <p:cSldViewPr snapToGrid="0" snapToObjects="1">
      <p:cViewPr>
        <p:scale>
          <a:sx n="91" d="100"/>
          <a:sy n="91" d="100"/>
        </p:scale>
        <p:origin x="592" y="-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9259A2-7A12-3645-B048-AF41C849570F}" type="datetimeFigureOut">
              <a:rPr lang="en-IL" smtClean="0"/>
              <a:t>12/03/2021</a:t>
            </a:fld>
            <a:endParaRPr lang="en-I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63B457-31EA-394C-B800-B2259CF91FC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402404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3B457-31EA-394C-B800-B2259CF91FC5}" type="slidenum">
              <a:rPr lang="en-IL" smtClean="0"/>
              <a:t>2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90618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3B457-31EA-394C-B800-B2259CF91FC5}" type="slidenum">
              <a:rPr lang="en-IL" smtClean="0"/>
              <a:t>3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0236894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chemeClr val="bg1"/>
                </a:solidFill>
                <a:latin typeface="Nexa Light" panose="02000000000000000000" pitchFamily="2" charset="0"/>
              </a:rPr>
              <a:t>Finding the perfect roommate can be a tough and exhausting task. </a:t>
            </a:r>
            <a:r>
              <a:rPr lang="en-US" b="1" dirty="0" err="1">
                <a:solidFill>
                  <a:schemeClr val="bg1"/>
                </a:solidFill>
                <a:latin typeface="Nexa Light" panose="02000000000000000000" pitchFamily="2" charset="0"/>
              </a:rPr>
              <a:t>roo.me</a:t>
            </a:r>
            <a:r>
              <a:rPr lang="en-US" b="1" dirty="0">
                <a:solidFill>
                  <a:schemeClr val="bg1"/>
                </a:solidFill>
                <a:latin typeface="Nexa Light" panose="02000000000000000000" pitchFamily="2" charset="0"/>
              </a:rPr>
              <a:t> offers a fast easy mechanism using ‘YES or NO’ interface that lets you find your ideal roommate based on your specific interests and preferences.</a:t>
            </a:r>
            <a:br>
              <a:rPr lang="en-US" b="1" dirty="0">
                <a:solidFill>
                  <a:schemeClr val="bg1"/>
                </a:solidFill>
                <a:latin typeface="Nexa Light" panose="02000000000000000000" pitchFamily="2" charset="0"/>
              </a:rPr>
            </a:br>
            <a:r>
              <a:rPr lang="en-US" b="1" dirty="0">
                <a:solidFill>
                  <a:schemeClr val="bg1"/>
                </a:solidFill>
                <a:latin typeface="Nexa Light" panose="02000000000000000000" pitchFamily="2" charset="0"/>
              </a:rPr>
              <a:t>No more crappy roommates.</a:t>
            </a:r>
          </a:p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3B457-31EA-394C-B800-B2259CF91FC5}" type="slidenum">
              <a:rPr lang="en-IL" smtClean="0"/>
              <a:t>4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3046865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3B457-31EA-394C-B800-B2259CF91FC5}" type="slidenum">
              <a:rPr lang="en-IL" smtClean="0"/>
              <a:t>5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319887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31C72-F493-E04B-97CF-33683498F4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CD9858-16DD-8446-9525-306CD62C55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ADF2B9-24DA-AE4D-959C-49122E9DC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12/03/2021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57F05E-5EFF-5F44-812C-2292CF11E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10D497-89E1-9D47-8DCD-F4870A291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561629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AD215-CCC5-014F-B230-853E2F9D6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76F8CC-8E94-DE44-8A34-31CE4E9B82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901E40-F182-D14D-9BA5-C7CBE7A88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12/03/2021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422419-D9F6-BF49-9CA9-8F1FA5C0E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E9554-67E5-1B46-AA89-BFD3C0842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362221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E841B4-1556-F043-AEA6-91081C4C05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199CCD-F355-D34F-9708-7108BE4E8A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E5C499-2DA6-774B-8A86-07D4BC449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12/03/2021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9277BA-B37C-0A43-AC02-CEBE5771D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021D4F-F68E-A947-80C3-465822489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254752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57677-DB29-5041-B321-66EE5EAC2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862EB-4FBD-CC4A-9D24-DE0C882B25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D6232E-D21F-8D49-8AA6-1EB8900FF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12/03/2021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A14206-19BE-BA45-AFF0-6447F58C3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0087-E442-8D4A-BA60-01FE22996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79542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32054-70F5-3446-9F60-A1E14D342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428756-1E2C-8441-95E3-7F80192CDE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5064E1-09FC-144B-8EFA-EB57B3BEF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12/03/2021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603665-2A06-474D-A92C-7FCEBE728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78B50-B097-2246-9244-FAFD676EE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448936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90F57-A162-6140-8CCC-F81618E2D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33E6AA-6575-1C41-95DE-F623501210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188114-D72D-C849-9361-2BC50605CC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8F906C-9075-9044-93F3-4A1F9E4C1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12/03/2021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6B1FF6-8377-C64D-97CB-8F621ED38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DD3AC9-4474-9A4A-87DE-0B0A96746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6016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28381-AE58-8A45-880C-811F1D434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D2FB0B-83D2-B145-8A91-77441A10A1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F06C3F-DF59-7F45-8743-88BEE6C756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3BA6F0-54DE-464E-A716-DD839C9F2B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A4B0A1-43D6-A246-8339-893C80340E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4D9161-DB6F-1543-B88E-15B8B426D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12/03/2021</a:t>
            </a:fld>
            <a:endParaRPr lang="en-I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89EF28-7283-DC43-A540-C0ED12B5A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8F11CC-A398-144C-BD41-3CEB2E1CB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383069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F59E6-D493-8F4C-9B73-F6E6DB90B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85E62A-FC01-0143-A69B-FDA3A5146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12/03/2021</a:t>
            </a:fld>
            <a:endParaRPr lang="en-I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9A650A-8FD4-4645-A553-21C1BA080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9C1489-164B-A745-A44C-F568128F6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46092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0C53A2-4CC9-614A-8233-C2E1EA695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12/03/2021</a:t>
            </a:fld>
            <a:endParaRPr lang="en-I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1B08CA-290A-8544-9BA1-6C082581C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95AAC6-7DDE-184A-94DA-A0E586029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304714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0EE1B-7AE9-B74D-A003-312DD4042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ED0A4-1C82-5C48-A936-348169BFF0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ED6F4C-9D62-BA48-B3E4-148513D841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CC3A01-7CBE-D542-9D2F-4F7690578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12/03/2021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2FBDB2-3C23-8B45-B72A-4E2EF71B2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C1F329-C763-F84F-9B1E-F142BC259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987580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CF661-B03A-5746-A199-7D87E4ADE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524A52-250A-2F44-AE52-60EBB54F56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DBD429-CB1D-2045-B40C-C09132BF42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BBA270-C945-3B4E-9D86-E7A8F422B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EE88-E9BF-9140-9863-3D07563D0701}" type="datetimeFigureOut">
              <a:rPr lang="en-IL" smtClean="0"/>
              <a:t>12/03/2021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37CD23-D22C-5441-A5B9-302D341ED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3A53CE-2404-024A-A03A-3AA08DC5D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233255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E83BE0-50B2-D740-BAF4-28A545A37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E18A2-A087-1B44-A8AB-FED719431F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C5894-2D2B-2B4E-8B09-6E5B0D6CFC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7EE88-E9BF-9140-9863-3D07563D0701}" type="datetimeFigureOut">
              <a:rPr lang="en-IL" smtClean="0"/>
              <a:t>12/03/2021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EB7309-4FFF-9F4D-84D4-790F9E3B07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78690-061F-CC41-A539-11F4DC3987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ABF33-D426-8148-9A6E-953EB8ADE61A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860462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Tamirho" TargetMode="External"/><Relationship Id="rId3" Type="http://schemas.openxmlformats.org/officeDocument/2006/relationships/image" Target="../media/image2.jpeg"/><Relationship Id="rId7" Type="http://schemas.openxmlformats.org/officeDocument/2006/relationships/hyperlink" Target="https://github.com/nadavs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AmitAharoni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Micha546" TargetMode="External"/><Relationship Id="rId5" Type="http://schemas.openxmlformats.org/officeDocument/2006/relationships/hyperlink" Target="https://github.com/DanielMy777" TargetMode="Externa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761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2D692"/>
            </a:gs>
            <a:gs pos="100000">
              <a:srgbClr val="49DFA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ofile photo for Amit Aharoni">
            <a:extLst>
              <a:ext uri="{FF2B5EF4-FFF2-40B4-BE49-F238E27FC236}">
                <a16:creationId xmlns:a16="http://schemas.microsoft.com/office/drawing/2014/main" id="{11CC1BA7-E176-1643-AD92-C13085F42C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941" y="1743675"/>
            <a:ext cx="1912257" cy="191225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person with glasses and a beard&#10;&#10;Description automatically generated with low confidence">
            <a:extLst>
              <a:ext uri="{FF2B5EF4-FFF2-40B4-BE49-F238E27FC236}">
                <a16:creationId xmlns:a16="http://schemas.microsoft.com/office/drawing/2014/main" id="{6CC6D303-4689-2348-BAB9-975A093CA3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9871" y="1692370"/>
            <a:ext cx="1912257" cy="1912257"/>
          </a:xfrm>
          <a:prstGeom prst="ellipse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A7EC6C5A-7FAC-4B43-935C-5BD133AA84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4798" y="1692370"/>
            <a:ext cx="1912257" cy="191225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E420592-54C5-544C-AD99-2240696A7631}"/>
              </a:ext>
            </a:extLst>
          </p:cNvPr>
          <p:cNvSpPr txBox="1"/>
          <p:nvPr/>
        </p:nvSpPr>
        <p:spPr>
          <a:xfrm>
            <a:off x="375557" y="3804548"/>
            <a:ext cx="333102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en-IL" sz="2400" b="1" dirty="0">
                <a:solidFill>
                  <a:schemeClr val="bg1"/>
                </a:solidFill>
                <a:latin typeface="Nexa Light" panose="02000000000000000000" pitchFamily="2" charset="0"/>
              </a:rPr>
              <a:t>Amit Aharoni</a:t>
            </a:r>
          </a:p>
          <a:p>
            <a:pPr marL="0" algn="ctr" defTabSz="914400" rtl="0" eaLnBrk="1" latinLnBrk="0" hangingPunct="1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26, Pardesiya</a:t>
            </a:r>
          </a:p>
          <a:p>
            <a:pPr marL="0" algn="ctr" defTabSz="914400" rtl="0" eaLnBrk="1" latinLnBrk="0" hangingPunct="1"/>
            <a:r>
              <a:rPr lang="en-IL" sz="1200" b="1" dirty="0">
                <a:solidFill>
                  <a:schemeClr val="bg1"/>
                </a:solidFill>
                <a:latin typeface="Nexa Light" panose="02000000000000000000" pitchFamily="2" charset="0"/>
              </a:rPr>
              <a:t>3rd year C.S. student</a:t>
            </a:r>
          </a:p>
          <a:p>
            <a:pPr marL="0" algn="l" defTabSz="914400" rtl="0" eaLnBrk="1" latinLnBrk="0" hangingPunct="1"/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marL="0" algn="ctr" defTabSz="914400" rtl="0" eaLnBrk="1" latinLnBrk="0" hangingPunct="1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Knowledge in C#, JavaScript, C</a:t>
            </a:r>
          </a:p>
          <a:p>
            <a:pPr marL="0" algn="ctr" defTabSz="914400" rtl="0" eaLnBrk="1" latinLnBrk="0" hangingPunct="1"/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marL="0" algn="ctr" defTabSz="914400" rtl="0" eaLnBrk="1" latinLnBrk="0" hangingPunct="1"/>
            <a:r>
              <a:rPr lang="en-US" b="1" dirty="0">
                <a:solidFill>
                  <a:schemeClr val="bg1"/>
                </a:solidFill>
                <a:latin typeface="Nexa Light" panose="02000000000000000000" pitchFamily="2" charset="0"/>
              </a:rPr>
              <a:t>Sports fan, likes solving problems</a:t>
            </a:r>
          </a:p>
          <a:p>
            <a:pPr marL="0" algn="ctr" defTabSz="914400" rtl="0" eaLnBrk="1" latinLnBrk="0" hangingPunct="1"/>
            <a:endParaRPr lang="en-US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US" sz="1200" b="1" dirty="0">
                <a:solidFill>
                  <a:schemeClr val="bg1"/>
                </a:solidFill>
                <a:latin typeface="Nexa Light" panose="02000000000000000000" pitchFamily="2" charset="0"/>
              </a:rPr>
              <a:t>GitHub</a:t>
            </a:r>
            <a:r>
              <a:rPr lang="en-US" sz="1200" dirty="0">
                <a:solidFill>
                  <a:schemeClr val="bg1"/>
                </a:solidFill>
                <a:latin typeface="Nexa Light" panose="02000000000000000000" pitchFamily="2" charset="0"/>
              </a:rPr>
              <a:t>: </a:t>
            </a:r>
            <a:r>
              <a:rPr lang="en-US" sz="1200" dirty="0" err="1">
                <a:solidFill>
                  <a:schemeClr val="bg1"/>
                </a:solidFill>
                <a:latin typeface="Nexa Light" panose="02000000000000000000" pitchFamily="2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AmitAharoni</a:t>
            </a:r>
            <a:endParaRPr lang="en-IL" sz="1200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marL="0" algn="l" defTabSz="914400" rtl="0" eaLnBrk="1" latinLnBrk="0" hangingPunct="1"/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40DE02-735D-3248-9D88-EAE7554605EA}"/>
              </a:ext>
            </a:extLst>
          </p:cNvPr>
          <p:cNvSpPr txBox="1"/>
          <p:nvPr/>
        </p:nvSpPr>
        <p:spPr>
          <a:xfrm>
            <a:off x="4430484" y="3804548"/>
            <a:ext cx="333102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Nexa Light" panose="02000000000000000000" pitchFamily="2" charset="0"/>
              </a:rPr>
              <a:t>Nadav Suliman</a:t>
            </a:r>
            <a:endParaRPr lang="en-IL" sz="2400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26, Ra’anana</a:t>
            </a:r>
          </a:p>
          <a:p>
            <a:pPr algn="ctr"/>
            <a:r>
              <a:rPr lang="en-IL" sz="1200" b="1" dirty="0">
                <a:solidFill>
                  <a:schemeClr val="bg1"/>
                </a:solidFill>
                <a:latin typeface="Nexa Light" panose="02000000000000000000" pitchFamily="2" charset="0"/>
              </a:rPr>
              <a:t>3rd year C.S. student</a:t>
            </a:r>
          </a:p>
          <a:p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Knowledge in Java, JavaScript, HTML/CSS</a:t>
            </a:r>
          </a:p>
          <a:p>
            <a:pPr algn="ctr"/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Likes basketball, CTFs, Gaming</a:t>
            </a:r>
          </a:p>
          <a:p>
            <a:pPr algn="ctr"/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US" sz="1200" b="1" dirty="0">
                <a:solidFill>
                  <a:schemeClr val="bg1"/>
                </a:solidFill>
                <a:latin typeface="Nexa Light" panose="02000000000000000000" pitchFamily="2" charset="0"/>
              </a:rPr>
              <a:t>GitHub</a:t>
            </a:r>
            <a:r>
              <a:rPr lang="en-US" sz="1200" dirty="0">
                <a:solidFill>
                  <a:schemeClr val="bg1"/>
                </a:solidFill>
                <a:latin typeface="Nexa Light" panose="02000000000000000000" pitchFamily="2" charset="0"/>
              </a:rPr>
              <a:t>: </a:t>
            </a:r>
            <a:r>
              <a:rPr lang="en-US" sz="1200" dirty="0" err="1">
                <a:solidFill>
                  <a:schemeClr val="bg1"/>
                </a:solidFill>
                <a:latin typeface="Nexa Light" panose="02000000000000000000" pitchFamily="2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nadavsu</a:t>
            </a:r>
            <a:endParaRPr lang="en-IL" sz="1200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marL="0" algn="r" defTabSz="914400" rtl="1" eaLnBrk="1" latinLnBrk="0" hangingPunct="1"/>
            <a:endParaRPr lang="en-IL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AEDAA7-983C-AB48-825D-491143ED0941}"/>
              </a:ext>
            </a:extLst>
          </p:cNvPr>
          <p:cNvSpPr txBox="1"/>
          <p:nvPr/>
        </p:nvSpPr>
        <p:spPr>
          <a:xfrm>
            <a:off x="8485411" y="3804548"/>
            <a:ext cx="333102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Nexa Light" panose="02000000000000000000" pitchFamily="2" charset="0"/>
              </a:rPr>
              <a:t>Tami Houri</a:t>
            </a:r>
            <a:endParaRPr lang="en-IL" sz="2400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26, Ramat Gan</a:t>
            </a:r>
          </a:p>
          <a:p>
            <a:pPr algn="ctr"/>
            <a:r>
              <a:rPr lang="en-IL" sz="1200" b="1" dirty="0">
                <a:solidFill>
                  <a:schemeClr val="bg1"/>
                </a:solidFill>
                <a:latin typeface="Nexa Light" panose="02000000000000000000" pitchFamily="2" charset="0"/>
              </a:rPr>
              <a:t>2nd year C.S. student</a:t>
            </a:r>
          </a:p>
          <a:p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Knowledge in C++, C</a:t>
            </a:r>
          </a:p>
          <a:p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Likes running, watching Netflix, diving</a:t>
            </a:r>
          </a:p>
          <a:p>
            <a:pPr algn="ctr"/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endParaRPr lang="en-US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US" sz="1200" b="1" dirty="0">
                <a:solidFill>
                  <a:schemeClr val="bg1"/>
                </a:solidFill>
                <a:latin typeface="Nexa Light" panose="02000000000000000000" pitchFamily="2" charset="0"/>
              </a:rPr>
              <a:t>GitHub</a:t>
            </a:r>
            <a:r>
              <a:rPr lang="en-US" sz="1200" dirty="0">
                <a:solidFill>
                  <a:schemeClr val="bg1"/>
                </a:solidFill>
                <a:latin typeface="Nexa Light" panose="02000000000000000000" pitchFamily="2" charset="0"/>
              </a:rPr>
              <a:t>: </a:t>
            </a:r>
            <a:r>
              <a:rPr lang="en-US" sz="1200" dirty="0">
                <a:solidFill>
                  <a:schemeClr val="bg1"/>
                </a:solidFill>
                <a:latin typeface="Nexa Light" panose="02000000000000000000" pitchFamily="2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Tamirho</a:t>
            </a:r>
            <a:endParaRPr lang="en-IL" sz="1200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marL="0" algn="r" defTabSz="914400" rtl="1" eaLnBrk="1" latinLnBrk="0" hangingPunct="1"/>
            <a:endParaRPr lang="en-IL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9465CB1-2919-5B4A-A7CF-055F3A77918D}"/>
              </a:ext>
            </a:extLst>
          </p:cNvPr>
          <p:cNvSpPr/>
          <p:nvPr/>
        </p:nvSpPr>
        <p:spPr>
          <a:xfrm>
            <a:off x="0" y="0"/>
            <a:ext cx="12192000" cy="1126671"/>
          </a:xfrm>
          <a:prstGeom prst="rect">
            <a:avLst/>
          </a:prstGeom>
          <a:solidFill>
            <a:srgbClr val="122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801ABEBD-D630-9D49-9357-4E3307E460A1}"/>
              </a:ext>
            </a:extLst>
          </p:cNvPr>
          <p:cNvSpPr txBox="1">
            <a:spLocks/>
          </p:cNvSpPr>
          <p:nvPr/>
        </p:nvSpPr>
        <p:spPr>
          <a:xfrm>
            <a:off x="838200" y="218165"/>
            <a:ext cx="10515600" cy="7615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>
                <a:solidFill>
                  <a:schemeClr val="bg1"/>
                </a:solidFill>
                <a:latin typeface="Nexa Light" panose="02000000000000000000" pitchFamily="2" charset="0"/>
              </a:rPr>
              <a:t>The Team</a:t>
            </a:r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228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2D692"/>
            </a:gs>
            <a:gs pos="100000">
              <a:srgbClr val="49DFA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480BC23-8582-F242-8447-B2CA9AD10570}"/>
              </a:ext>
            </a:extLst>
          </p:cNvPr>
          <p:cNvSpPr/>
          <p:nvPr/>
        </p:nvSpPr>
        <p:spPr>
          <a:xfrm>
            <a:off x="0" y="0"/>
            <a:ext cx="12192000" cy="1126671"/>
          </a:xfrm>
          <a:prstGeom prst="rect">
            <a:avLst/>
          </a:prstGeom>
          <a:solidFill>
            <a:srgbClr val="122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011ECD-DBAE-E848-8AFC-8E3C91849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8165"/>
            <a:ext cx="10515600" cy="761546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Nexa Light" panose="02000000000000000000" pitchFamily="2" charset="0"/>
              </a:rPr>
              <a:t>The Team</a:t>
            </a:r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  <p:pic>
        <p:nvPicPr>
          <p:cNvPr id="9" name="Picture 8" descr="A picture containing tree, person, outdoor, person&#10;&#10;Description automatically generated">
            <a:extLst>
              <a:ext uri="{FF2B5EF4-FFF2-40B4-BE49-F238E27FC236}">
                <a16:creationId xmlns:a16="http://schemas.microsoft.com/office/drawing/2014/main" id="{CA49A489-6E6F-BD47-8ED9-C0890685B5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3085" y="1727349"/>
            <a:ext cx="1912257" cy="1912257"/>
          </a:xfrm>
          <a:prstGeom prst="ellipse">
            <a:avLst/>
          </a:prstGeom>
        </p:spPr>
      </p:pic>
      <p:pic>
        <p:nvPicPr>
          <p:cNvPr id="10" name="Picture 9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945F6F7A-40E4-254F-8F62-0B2BCBA670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4634" y="1727349"/>
            <a:ext cx="1914281" cy="1912257"/>
          </a:xfrm>
          <a:prstGeom prst="ellipse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A958D3F-473E-A44D-BE3D-87E55DA9EEEA}"/>
              </a:ext>
            </a:extLst>
          </p:cNvPr>
          <p:cNvSpPr txBox="1"/>
          <p:nvPr/>
        </p:nvSpPr>
        <p:spPr>
          <a:xfrm>
            <a:off x="1625373" y="3937830"/>
            <a:ext cx="340768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en-IL" sz="2400" b="1" dirty="0">
                <a:solidFill>
                  <a:schemeClr val="bg1"/>
                </a:solidFill>
                <a:latin typeface="Nexa Light" panose="02000000000000000000" pitchFamily="2" charset="0"/>
              </a:rPr>
              <a:t>Daniel Malky</a:t>
            </a:r>
          </a:p>
          <a:p>
            <a:pPr marL="0" algn="ctr" defTabSz="914400" rtl="0" eaLnBrk="1" latinLnBrk="0" hangingPunct="1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23, Holon</a:t>
            </a:r>
          </a:p>
          <a:p>
            <a:pPr marL="0" algn="ctr" defTabSz="914400" rtl="0" eaLnBrk="1" latinLnBrk="0" hangingPunct="1"/>
            <a:r>
              <a:rPr lang="en-IL" sz="1200" b="1" dirty="0">
                <a:solidFill>
                  <a:schemeClr val="bg1"/>
                </a:solidFill>
                <a:latin typeface="Nexa Light" panose="02000000000000000000" pitchFamily="2" charset="0"/>
              </a:rPr>
              <a:t>2nd year C.S. student</a:t>
            </a:r>
          </a:p>
          <a:p>
            <a:pPr marL="0" algn="l" defTabSz="914400" rtl="0" eaLnBrk="1" latinLnBrk="0" hangingPunct="1"/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marL="0" algn="ctr" defTabSz="914400" rtl="0" eaLnBrk="1" latinLnBrk="0" hangingPunct="1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Knowledge in C, C++</a:t>
            </a:r>
          </a:p>
          <a:p>
            <a:pPr marL="0" algn="ctr" defTabSz="914400" rtl="0" eaLnBrk="1" latinLnBrk="0" hangingPunct="1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Likes</a:t>
            </a:r>
            <a:r>
              <a:rPr lang="en-US" b="1" dirty="0">
                <a:solidFill>
                  <a:schemeClr val="bg1"/>
                </a:solidFill>
                <a:latin typeface="Nexa Light" panose="02000000000000000000" pitchFamily="2" charset="0"/>
              </a:rPr>
              <a:t> movies &amp; snooker</a:t>
            </a:r>
          </a:p>
          <a:p>
            <a:pPr marL="0" algn="ctr" defTabSz="914400" rtl="0" eaLnBrk="1" latinLnBrk="0" hangingPunct="1"/>
            <a:endParaRPr lang="en-US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US" sz="1200" b="1" dirty="0">
                <a:solidFill>
                  <a:schemeClr val="bg1"/>
                </a:solidFill>
                <a:latin typeface="Nexa Light" panose="02000000000000000000" pitchFamily="2" charset="0"/>
              </a:rPr>
              <a:t>GitHub</a:t>
            </a:r>
            <a:r>
              <a:rPr lang="en-US" sz="1200" dirty="0">
                <a:solidFill>
                  <a:schemeClr val="bg1"/>
                </a:solidFill>
                <a:latin typeface="Nexa Light" panose="02000000000000000000" pitchFamily="2" charset="0"/>
              </a:rPr>
              <a:t>: </a:t>
            </a:r>
            <a:r>
              <a:rPr lang="en-US" sz="1200" dirty="0">
                <a:solidFill>
                  <a:schemeClr val="bg1"/>
                </a:solidFill>
                <a:latin typeface="Nexa Light" panose="02000000000000000000" pitchFamily="2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DanielMy777</a:t>
            </a:r>
            <a:endParaRPr lang="en-IL" sz="1200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marL="0" algn="l" defTabSz="914400" rtl="0" eaLnBrk="1" latinLnBrk="0" hangingPunct="1"/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AC3D16-996B-AC40-AF8A-0BC74560817D}"/>
              </a:ext>
            </a:extLst>
          </p:cNvPr>
          <p:cNvSpPr txBox="1"/>
          <p:nvPr/>
        </p:nvSpPr>
        <p:spPr>
          <a:xfrm>
            <a:off x="7158949" y="3921501"/>
            <a:ext cx="340768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en-IL" sz="2400" b="1" dirty="0">
                <a:solidFill>
                  <a:schemeClr val="bg1"/>
                </a:solidFill>
                <a:latin typeface="Nexa Light" panose="02000000000000000000" pitchFamily="2" charset="0"/>
              </a:rPr>
              <a:t>Micha</a:t>
            </a:r>
            <a:r>
              <a:rPr lang="en-US" sz="2400" b="1" dirty="0">
                <a:solidFill>
                  <a:schemeClr val="bg1"/>
                </a:solidFill>
                <a:latin typeface="Nexa Light" panose="02000000000000000000" pitchFamily="2" charset="0"/>
              </a:rPr>
              <a:t> Levy</a:t>
            </a:r>
            <a:endParaRPr lang="en-IL" sz="2400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marL="0" algn="ctr" defTabSz="914400" rtl="0" eaLnBrk="1" latinLnBrk="0" hangingPunct="1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24, Modi’in</a:t>
            </a:r>
          </a:p>
          <a:p>
            <a:pPr marL="0" algn="ctr" defTabSz="914400" rtl="0" eaLnBrk="1" latinLnBrk="0" hangingPunct="1"/>
            <a:r>
              <a:rPr lang="en-IL" sz="1200" b="1" dirty="0">
                <a:solidFill>
                  <a:schemeClr val="bg1"/>
                </a:solidFill>
                <a:latin typeface="Nexa Light" panose="02000000000000000000" pitchFamily="2" charset="0"/>
              </a:rPr>
              <a:t>2nd year C.S. student</a:t>
            </a:r>
          </a:p>
          <a:p>
            <a:pPr marL="0" algn="l" defTabSz="914400" rtl="0" eaLnBrk="1" latinLnBrk="0" hangingPunct="1"/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marL="0" algn="ctr" defTabSz="914400" rtl="0" eaLnBrk="1" latinLnBrk="0" hangingPunct="1"/>
            <a:r>
              <a:rPr lang="en-IL" b="1" dirty="0">
                <a:solidFill>
                  <a:schemeClr val="bg1"/>
                </a:solidFill>
                <a:latin typeface="Nexa Light" panose="02000000000000000000" pitchFamily="2" charset="0"/>
              </a:rPr>
              <a:t>Knowledge in C, C++</a:t>
            </a:r>
          </a:p>
          <a:p>
            <a:pPr marL="0" algn="ctr" defTabSz="914400" rtl="0" eaLnBrk="1" latinLnBrk="0" hangingPunct="1"/>
            <a:r>
              <a:rPr lang="en-US" b="1" dirty="0">
                <a:solidFill>
                  <a:schemeClr val="bg1"/>
                </a:solidFill>
                <a:latin typeface="Nexa Light" panose="02000000000000000000" pitchFamily="2" charset="0"/>
              </a:rPr>
              <a:t>Likes watching Netflix</a:t>
            </a:r>
          </a:p>
          <a:p>
            <a:pPr marL="0" algn="ctr" defTabSz="914400" rtl="0" eaLnBrk="1" latinLnBrk="0" hangingPunct="1"/>
            <a:endParaRPr lang="en-US" b="1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algn="ctr"/>
            <a:r>
              <a:rPr lang="en-US" sz="1200" b="1" dirty="0">
                <a:solidFill>
                  <a:schemeClr val="bg1"/>
                </a:solidFill>
                <a:latin typeface="Nexa Light" panose="02000000000000000000" pitchFamily="2" charset="0"/>
              </a:rPr>
              <a:t>GitHub</a:t>
            </a:r>
            <a:r>
              <a:rPr lang="en-US" sz="1200" dirty="0">
                <a:solidFill>
                  <a:schemeClr val="bg1"/>
                </a:solidFill>
                <a:latin typeface="Nexa Light" panose="02000000000000000000" pitchFamily="2" charset="0"/>
              </a:rPr>
              <a:t>: </a:t>
            </a:r>
            <a:r>
              <a:rPr lang="en-US" sz="1200" dirty="0">
                <a:solidFill>
                  <a:schemeClr val="bg1"/>
                </a:solidFill>
                <a:latin typeface="Nexa Light" panose="02000000000000000000" pitchFamily="2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Micha546</a:t>
            </a:r>
            <a:endParaRPr lang="en-IL" sz="1200" dirty="0">
              <a:solidFill>
                <a:schemeClr val="bg1"/>
              </a:solidFill>
              <a:latin typeface="Nexa Light" panose="02000000000000000000" pitchFamily="2" charset="0"/>
            </a:endParaRPr>
          </a:p>
          <a:p>
            <a:pPr marL="0" algn="l" defTabSz="914400" rtl="0" eaLnBrk="1" latinLnBrk="0" hangingPunct="1"/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22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2D692"/>
            </a:gs>
            <a:gs pos="100000">
              <a:srgbClr val="49DFA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480BC23-8582-F242-8447-B2CA9AD10570}"/>
              </a:ext>
            </a:extLst>
          </p:cNvPr>
          <p:cNvSpPr/>
          <p:nvPr/>
        </p:nvSpPr>
        <p:spPr>
          <a:xfrm>
            <a:off x="0" y="0"/>
            <a:ext cx="12192000" cy="1126671"/>
          </a:xfrm>
          <a:prstGeom prst="rect">
            <a:avLst/>
          </a:prstGeom>
          <a:solidFill>
            <a:srgbClr val="122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011ECD-DBAE-E848-8AFC-8E3C91849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8165"/>
            <a:ext cx="10515600" cy="761546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Nexa Light" panose="02000000000000000000" pitchFamily="2" charset="0"/>
              </a:rPr>
              <a:t>Goal</a:t>
            </a:r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E37F7C-F945-7B4E-8FB2-261BDEC726D4}"/>
              </a:ext>
            </a:extLst>
          </p:cNvPr>
          <p:cNvSpPr txBox="1"/>
          <p:nvPr/>
        </p:nvSpPr>
        <p:spPr>
          <a:xfrm>
            <a:off x="838200" y="2528223"/>
            <a:ext cx="10515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Nexa Light" panose="02000000000000000000" pitchFamily="2" charset="0"/>
              </a:rPr>
              <a:t>Create a fast, comfortable and easy way to find roommate apartments. </a:t>
            </a:r>
          </a:p>
          <a:p>
            <a:pPr algn="ctr"/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280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2D692"/>
            </a:gs>
            <a:gs pos="100000">
              <a:srgbClr val="49DFA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480BC23-8582-F242-8447-B2CA9AD10570}"/>
              </a:ext>
            </a:extLst>
          </p:cNvPr>
          <p:cNvSpPr/>
          <p:nvPr/>
        </p:nvSpPr>
        <p:spPr>
          <a:xfrm>
            <a:off x="0" y="0"/>
            <a:ext cx="12192000" cy="1126671"/>
          </a:xfrm>
          <a:prstGeom prst="rect">
            <a:avLst/>
          </a:prstGeom>
          <a:solidFill>
            <a:srgbClr val="122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011ECD-DBAE-E848-8AFC-8E3C91849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8165"/>
            <a:ext cx="10515600" cy="761546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Nexa Light" panose="02000000000000000000" pitchFamily="2" charset="0"/>
              </a:rPr>
              <a:t>Features</a:t>
            </a:r>
            <a:endParaRPr lang="en-IL" b="1" dirty="0">
              <a:solidFill>
                <a:schemeClr val="bg1"/>
              </a:solidFill>
              <a:latin typeface="Nexa Light" panose="02000000000000000000" pitchFamily="2" charset="0"/>
            </a:endParaRPr>
          </a:p>
        </p:txBody>
      </p:sp>
      <p:pic>
        <p:nvPicPr>
          <p:cNvPr id="7" name="Graphic 6" descr="User with solid fill">
            <a:extLst>
              <a:ext uri="{FF2B5EF4-FFF2-40B4-BE49-F238E27FC236}">
                <a16:creationId xmlns:a16="http://schemas.microsoft.com/office/drawing/2014/main" id="{6F9E912B-5059-9748-8399-6B737587CB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64330" y="1769570"/>
            <a:ext cx="1259906" cy="12599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11B54E8-694F-0B4D-ADB7-B5B3BA918E5B}"/>
              </a:ext>
            </a:extLst>
          </p:cNvPr>
          <p:cNvSpPr txBox="1"/>
          <p:nvPr/>
        </p:nvSpPr>
        <p:spPr>
          <a:xfrm>
            <a:off x="2525600" y="3176436"/>
            <a:ext cx="2911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L" sz="2400" b="1" dirty="0">
                <a:solidFill>
                  <a:srgbClr val="122839"/>
                </a:solidFill>
                <a:latin typeface="Nexa Light" panose="02000000000000000000" pitchFamily="2" charset="0"/>
              </a:rPr>
              <a:t>Account creation</a:t>
            </a:r>
          </a:p>
        </p:txBody>
      </p:sp>
      <p:pic>
        <p:nvPicPr>
          <p:cNvPr id="10" name="Graphic 9" descr="Magnifying glass with solid fill">
            <a:extLst>
              <a:ext uri="{FF2B5EF4-FFF2-40B4-BE49-F238E27FC236}">
                <a16:creationId xmlns:a16="http://schemas.microsoft.com/office/drawing/2014/main" id="{EC077188-29BE-684E-A6CB-B562D748C4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580778" y="1729160"/>
            <a:ext cx="1259906" cy="1259906"/>
          </a:xfrm>
          <a:prstGeom prst="rect">
            <a:avLst/>
          </a:prstGeom>
        </p:spPr>
      </p:pic>
      <p:pic>
        <p:nvPicPr>
          <p:cNvPr id="12" name="Graphic 11" descr="Settings with solid fill">
            <a:extLst>
              <a:ext uri="{FF2B5EF4-FFF2-40B4-BE49-F238E27FC236}">
                <a16:creationId xmlns:a16="http://schemas.microsoft.com/office/drawing/2014/main" id="{95B438FE-9001-FD44-9EF1-3E142A0654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351554" y="4059462"/>
            <a:ext cx="1259905" cy="1259905"/>
          </a:xfrm>
          <a:prstGeom prst="rect">
            <a:avLst/>
          </a:prstGeom>
        </p:spPr>
      </p:pic>
      <p:pic>
        <p:nvPicPr>
          <p:cNvPr id="14" name="Graphic 13" descr="Cycle with people with solid fill">
            <a:extLst>
              <a:ext uri="{FF2B5EF4-FFF2-40B4-BE49-F238E27FC236}">
                <a16:creationId xmlns:a16="http://schemas.microsoft.com/office/drawing/2014/main" id="{4EA1F10A-3F32-EE42-8827-4C6C1D9ECF7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753531" y="4059463"/>
            <a:ext cx="1259904" cy="125990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414320EE-6EF4-0940-AED6-19369E2F1C8F}"/>
              </a:ext>
            </a:extLst>
          </p:cNvPr>
          <p:cNvSpPr/>
          <p:nvPr/>
        </p:nvSpPr>
        <p:spPr>
          <a:xfrm>
            <a:off x="6703440" y="3176436"/>
            <a:ext cx="33600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L" sz="2400" b="1" dirty="0">
                <a:solidFill>
                  <a:srgbClr val="122839"/>
                </a:solidFill>
                <a:latin typeface="Nexa Light" panose="02000000000000000000" pitchFamily="2" charset="0"/>
              </a:rPr>
              <a:t>Apartment searching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0092714-27E2-5647-B0BE-005F51E9A668}"/>
              </a:ext>
            </a:extLst>
          </p:cNvPr>
          <p:cNvSpPr/>
          <p:nvPr/>
        </p:nvSpPr>
        <p:spPr>
          <a:xfrm>
            <a:off x="7000423" y="5319366"/>
            <a:ext cx="27661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L" sz="2400" b="1" dirty="0">
                <a:solidFill>
                  <a:srgbClr val="122839"/>
                </a:solidFill>
                <a:latin typeface="Nexa Light" panose="02000000000000000000" pitchFamily="2" charset="0"/>
              </a:rPr>
              <a:t>Connecting between users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2F48C3B-2C97-B847-8BE1-6A92D0076890}"/>
              </a:ext>
            </a:extLst>
          </p:cNvPr>
          <p:cNvSpPr/>
          <p:nvPr/>
        </p:nvSpPr>
        <p:spPr>
          <a:xfrm>
            <a:off x="2328140" y="5319367"/>
            <a:ext cx="33067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L" sz="2400" b="1" dirty="0">
                <a:solidFill>
                  <a:srgbClr val="122839"/>
                </a:solidFill>
                <a:latin typeface="Nexa Light" panose="02000000000000000000" pitchFamily="2" charset="0"/>
              </a:rPr>
              <a:t>Adjusting roommate preferences</a:t>
            </a:r>
          </a:p>
        </p:txBody>
      </p:sp>
    </p:spTree>
    <p:extLst>
      <p:ext uri="{BB962C8B-B14F-4D97-AF65-F5344CB8AC3E}">
        <p14:creationId xmlns:p14="http://schemas.microsoft.com/office/powerpoint/2010/main" val="3997055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216</Words>
  <Application>Microsoft Macintosh PowerPoint</Application>
  <PresentationFormat>Widescreen</PresentationFormat>
  <Paragraphs>58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Nexa Light</vt:lpstr>
      <vt:lpstr>Office Theme</vt:lpstr>
      <vt:lpstr>PowerPoint Presentation</vt:lpstr>
      <vt:lpstr>PowerPoint Presentation</vt:lpstr>
      <vt:lpstr>The Team</vt:lpstr>
      <vt:lpstr>Goal</vt:lpstr>
      <vt:lpstr>Features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Nadav Suliman</dc:creator>
  <cp:lastModifiedBy>Nadav Suliman</cp:lastModifiedBy>
  <cp:revision>14</cp:revision>
  <dcterms:created xsi:type="dcterms:W3CDTF">2021-03-12T14:45:00Z</dcterms:created>
  <dcterms:modified xsi:type="dcterms:W3CDTF">2021-03-12T16:57:56Z</dcterms:modified>
</cp:coreProperties>
</file>